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5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314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502024"/>
          </a:xfrm>
        </p:spPr>
        <p:txBody>
          <a:bodyPr>
            <a:normAutofit fontScale="90000"/>
          </a:bodyPr>
          <a:lstStyle/>
          <a:p>
            <a:r>
              <a:rPr lang="en-US" sz="8000" dirty="0" smtClean="0"/>
              <a:t>Clauses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Придаточные предложения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57200" y="4077072"/>
            <a:ext cx="8229600" cy="2497464"/>
          </a:xfrm>
        </p:spPr>
        <p:txBody>
          <a:bodyPr/>
          <a:lstStyle/>
          <a:p>
            <a:pPr algn="r">
              <a:buNone/>
            </a:pPr>
            <a:r>
              <a:rPr lang="ru-RU" dirty="0" smtClean="0"/>
              <a:t>Учитель английского языка</a:t>
            </a:r>
          </a:p>
          <a:p>
            <a:pPr algn="r">
              <a:buNone/>
            </a:pPr>
            <a:r>
              <a:rPr lang="ru-RU" dirty="0" smtClean="0"/>
              <a:t>МОАУ «Лицей № 6»</a:t>
            </a:r>
          </a:p>
          <a:p>
            <a:pPr algn="r">
              <a:buNone/>
            </a:pPr>
            <a:r>
              <a:rPr lang="ru-RU" dirty="0" err="1" smtClean="0"/>
              <a:t>Г.Оренбурга</a:t>
            </a:r>
            <a:endParaRPr lang="ru-RU" dirty="0" smtClean="0"/>
          </a:p>
          <a:p>
            <a:pPr algn="r">
              <a:buNone/>
            </a:pPr>
            <a:r>
              <a:rPr lang="ru-RU" dirty="0" smtClean="0"/>
              <a:t>Савинкова Светлана Петровна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Clauses of purpose. </a:t>
            </a:r>
            <a:r>
              <a:rPr lang="en-US" dirty="0" smtClean="0"/>
              <a:t>(</a:t>
            </a:r>
            <a:r>
              <a:rPr lang="ru-RU" dirty="0" smtClean="0"/>
              <a:t>Придаточные предложения цели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4800" b="1" dirty="0" smtClean="0"/>
              <a:t>to</a:t>
            </a:r>
          </a:p>
          <a:p>
            <a:r>
              <a:rPr lang="en-US" sz="4800" b="1" dirty="0" smtClean="0"/>
              <a:t>in order to           +V</a:t>
            </a:r>
            <a:r>
              <a:rPr lang="en-US" sz="4800" b="1" baseline="-25000" dirty="0" smtClean="0"/>
              <a:t>1</a:t>
            </a:r>
            <a:endParaRPr lang="en-US" sz="4800" b="1" dirty="0" smtClean="0"/>
          </a:p>
          <a:p>
            <a:r>
              <a:rPr lang="en-US" sz="4800" b="1" dirty="0" smtClean="0"/>
              <a:t>so as to</a:t>
            </a:r>
          </a:p>
          <a:p>
            <a:pPr>
              <a:buNone/>
            </a:pPr>
            <a:r>
              <a:rPr lang="en-US" sz="4800" i="1" dirty="0"/>
              <a:t>The company made a detailed survey in order to/so as to estimate its clients’ views</a:t>
            </a:r>
            <a:endParaRPr lang="ru-RU" sz="4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Clauses of purpose. </a:t>
            </a:r>
            <a:r>
              <a:rPr lang="en-US" dirty="0" smtClean="0"/>
              <a:t>(</a:t>
            </a:r>
            <a:r>
              <a:rPr lang="ru-RU" dirty="0" smtClean="0"/>
              <a:t>Придаточные предложения цели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6000" b="1" dirty="0" smtClean="0"/>
              <a:t>so that+ can/will </a:t>
            </a:r>
            <a:r>
              <a:rPr lang="ru-RU" sz="4000" dirty="0" smtClean="0"/>
              <a:t>(в значении наст. или будущего)</a:t>
            </a:r>
            <a:r>
              <a:rPr lang="en-US" sz="4000" dirty="0"/>
              <a:t> </a:t>
            </a:r>
            <a:endParaRPr lang="en-US" sz="4000" dirty="0" smtClean="0"/>
          </a:p>
          <a:p>
            <a:r>
              <a:rPr lang="en-US" sz="4000" dirty="0" smtClean="0"/>
              <a:t>I </a:t>
            </a:r>
            <a:r>
              <a:rPr lang="en-US" sz="4000" dirty="0"/>
              <a:t>have given Alice a book </a:t>
            </a:r>
            <a:r>
              <a:rPr lang="en-US" sz="4000" dirty="0" smtClean="0"/>
              <a:t>so that </a:t>
            </a:r>
            <a:r>
              <a:rPr lang="en-US" sz="4000" dirty="0"/>
              <a:t>she can be ready for the lesson. </a:t>
            </a:r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Clauses of purpose.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5400" b="1" dirty="0" smtClean="0"/>
              <a:t>so that + could /would </a:t>
            </a:r>
            <a:r>
              <a:rPr lang="ru-RU" dirty="0" smtClean="0"/>
              <a:t>(в значении прошедшего)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en-US" sz="5400" i="1" dirty="0"/>
              <a:t>Tim gave his girlfriend red roses </a:t>
            </a:r>
            <a:r>
              <a:rPr lang="en-US" sz="5400" i="1" dirty="0" smtClean="0"/>
              <a:t>so that </a:t>
            </a:r>
            <a:r>
              <a:rPr lang="en-US" sz="5400" i="1" dirty="0"/>
              <a:t>she would forgive him. </a:t>
            </a:r>
            <a:endParaRPr lang="ru-RU" sz="5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Clauses of purpose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4000" b="1" dirty="0" smtClean="0"/>
              <a:t>With the view to</a:t>
            </a:r>
          </a:p>
          <a:p>
            <a:pPr>
              <a:buNone/>
            </a:pPr>
            <a:r>
              <a:rPr lang="en-US" sz="4800" b="1" dirty="0" smtClean="0"/>
              <a:t>                                    +     </a:t>
            </a:r>
            <a:r>
              <a:rPr lang="en-US" sz="4800" b="1" dirty="0" err="1" smtClean="0"/>
              <a:t>V</a:t>
            </a:r>
            <a:r>
              <a:rPr lang="en-US" sz="4800" b="1" baseline="-25000" dirty="0" err="1" smtClean="0"/>
              <a:t>ing</a:t>
            </a:r>
            <a:endParaRPr lang="en-US" sz="4800" b="1" dirty="0" smtClean="0"/>
          </a:p>
          <a:p>
            <a:r>
              <a:rPr lang="en-US" sz="4000" b="1" dirty="0" smtClean="0"/>
              <a:t>With the aim of</a:t>
            </a:r>
          </a:p>
          <a:p>
            <a:pPr>
              <a:buNone/>
            </a:pPr>
            <a:r>
              <a:rPr lang="en-US" sz="4000" i="1" dirty="0" smtClean="0"/>
              <a:t>He went to the director with the aim of asking for a supporting role.</a:t>
            </a:r>
            <a:endParaRPr lang="ru-RU" sz="4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Clauses of result </a:t>
            </a:r>
            <a:r>
              <a:rPr lang="ru-RU" dirty="0" smtClean="0"/>
              <a:t>(следствие)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dirty="0" smtClean="0"/>
              <a:t>That</a:t>
            </a:r>
          </a:p>
          <a:p>
            <a:r>
              <a:rPr lang="en-US" b="1" dirty="0" smtClean="0"/>
              <a:t>So that</a:t>
            </a:r>
          </a:p>
          <a:p>
            <a:r>
              <a:rPr lang="en-US" b="1" dirty="0" smtClean="0"/>
              <a:t>And as a result</a:t>
            </a:r>
          </a:p>
          <a:p>
            <a:r>
              <a:rPr lang="en-US" b="1" dirty="0" smtClean="0"/>
              <a:t>And  as a consequence, consequently </a:t>
            </a:r>
            <a:r>
              <a:rPr lang="ru-RU" b="1" dirty="0" smtClean="0"/>
              <a:t>(</a:t>
            </a:r>
            <a:r>
              <a:rPr lang="en-US" sz="2800" b="1" dirty="0" smtClean="0"/>
              <a:t>formal)</a:t>
            </a:r>
          </a:p>
          <a:p>
            <a:pPr>
              <a:buNone/>
            </a:pPr>
            <a:r>
              <a:rPr lang="en-US" sz="2800" dirty="0"/>
              <a:t>Nina had a </a:t>
            </a:r>
            <a:r>
              <a:rPr lang="en-US" sz="2800" dirty="0" smtClean="0"/>
              <a:t>headache so </a:t>
            </a:r>
            <a:r>
              <a:rPr lang="en-US" sz="2800" dirty="0"/>
              <a:t>she went to the doctor.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Clauses of result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So/such a (an) + adj.+ noun+ that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sz="4400" i="1" dirty="0"/>
              <a:t>It was such a beautiful dress that I bought it. </a:t>
            </a:r>
            <a:endParaRPr lang="en-US" sz="4400" i="1" dirty="0" smtClean="0"/>
          </a:p>
          <a:p>
            <a:pPr>
              <a:buNone/>
            </a:pPr>
            <a:r>
              <a:rPr lang="en-US" sz="4400" i="1" dirty="0"/>
              <a:t>It was such nice weather that we </a:t>
            </a:r>
            <a:r>
              <a:rPr lang="en-US" sz="4400" i="1" dirty="0" smtClean="0"/>
              <a:t>decided to go to </a:t>
            </a:r>
            <a:r>
              <a:rPr lang="en-US" sz="4400" i="1" dirty="0"/>
              <a:t>the countryside.</a:t>
            </a:r>
            <a:endParaRPr lang="ru-RU" sz="4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Clauses of result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000" b="1" dirty="0" smtClean="0"/>
              <a:t>Such a lot of + noun</a:t>
            </a:r>
          </a:p>
          <a:p>
            <a:pPr>
              <a:buNone/>
            </a:pPr>
            <a:endParaRPr lang="en-US" sz="4000" b="1" dirty="0" smtClean="0"/>
          </a:p>
          <a:p>
            <a:pPr>
              <a:buNone/>
            </a:pPr>
            <a:r>
              <a:rPr lang="en-US" sz="4000" i="1" dirty="0"/>
              <a:t>There was such a lot of material to cover that Jim found it difficult to manage it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Clauses of result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143000" y="1412776"/>
            <a:ext cx="6400800" cy="2793464"/>
          </a:xfrm>
        </p:spPr>
        <p:txBody>
          <a:bodyPr/>
          <a:lstStyle/>
          <a:p>
            <a:r>
              <a:rPr lang="en-US" dirty="0" smtClean="0"/>
              <a:t>So + </a:t>
            </a:r>
            <a:r>
              <a:rPr lang="en-US" dirty="0" err="1" smtClean="0"/>
              <a:t>adj</a:t>
            </a:r>
            <a:r>
              <a:rPr lang="en-US" dirty="0" smtClean="0"/>
              <a:t> (adv) + that</a:t>
            </a:r>
          </a:p>
          <a:p>
            <a:pPr>
              <a:buNone/>
            </a:pPr>
            <a:r>
              <a:rPr lang="en-US" sz="3600" dirty="0" smtClean="0"/>
              <a:t>They were talking so loudly that the lector asked them to leave the hall.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Clauses of result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dirty="0" smtClean="0"/>
              <a:t>As a result</a:t>
            </a:r>
          </a:p>
          <a:p>
            <a:r>
              <a:rPr lang="en-US" b="1" dirty="0" smtClean="0"/>
              <a:t>Therefore                + that</a:t>
            </a:r>
          </a:p>
          <a:p>
            <a:r>
              <a:rPr lang="en-US" b="1" dirty="0" smtClean="0"/>
              <a:t>Consequently     </a:t>
            </a:r>
          </a:p>
          <a:p>
            <a:r>
              <a:rPr lang="en-US" b="1" dirty="0" smtClean="0"/>
              <a:t>So</a:t>
            </a:r>
          </a:p>
          <a:p>
            <a:pPr>
              <a:buNone/>
            </a:pPr>
            <a:r>
              <a:rPr lang="en-US" i="1" dirty="0"/>
              <a:t>The lecture was boring, and as a result/therefore/consequently some of the students began to fall asleep.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</a:t>
            </a:r>
            <a:r>
              <a:rPr lang="en-US" dirty="0" err="1" smtClean="0"/>
              <a:t>lauses</a:t>
            </a:r>
            <a:r>
              <a:rPr lang="en-US" dirty="0" smtClean="0"/>
              <a:t> </a:t>
            </a:r>
            <a:r>
              <a:rPr lang="en-US" dirty="0"/>
              <a:t>of reason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because of </a:t>
            </a:r>
            <a:r>
              <a:rPr lang="ru-RU" dirty="0" smtClean="0"/>
              <a:t>\ </a:t>
            </a:r>
            <a:r>
              <a:rPr lang="en-US" dirty="0" smtClean="0"/>
              <a:t>due </a:t>
            </a:r>
            <a:r>
              <a:rPr lang="en-US" dirty="0"/>
              <a:t>to </a:t>
            </a:r>
            <a:endParaRPr lang="ru-RU" dirty="0" smtClean="0"/>
          </a:p>
          <a:p>
            <a:pPr marL="45720" indent="0">
              <a:buNone/>
            </a:pPr>
            <a:r>
              <a:rPr lang="en-US" sz="3600" dirty="0"/>
              <a:t>He didn’t pass his exam because of </a:t>
            </a:r>
            <a:r>
              <a:rPr lang="en-US" sz="3600" dirty="0" smtClean="0"/>
              <a:t>illness</a:t>
            </a:r>
            <a:r>
              <a:rPr lang="ru-RU" sz="3600" dirty="0" smtClean="0"/>
              <a:t>. </a:t>
            </a:r>
          </a:p>
          <a:p>
            <a:pPr marL="45720" indent="0">
              <a:buNone/>
            </a:pPr>
            <a:endParaRPr lang="ru-RU" sz="3600" dirty="0" smtClean="0"/>
          </a:p>
          <a:p>
            <a:pPr marL="45720" indent="0">
              <a:buNone/>
            </a:pPr>
            <a:r>
              <a:rPr lang="en-US" sz="3600" dirty="0"/>
              <a:t>She couldn’t make a report due to the problems with computer</a:t>
            </a:r>
            <a:r>
              <a:rPr lang="en-US" sz="4000" dirty="0"/>
              <a:t>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72044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82</TotalTime>
  <Words>325</Words>
  <Application>Microsoft Office PowerPoint</Application>
  <PresentationFormat>Экран (4:3)</PresentationFormat>
  <Paragraphs>51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Clauses Придаточные предложения</vt:lpstr>
      <vt:lpstr>Clauses of purpose. (Придаточные предложения цели)</vt:lpstr>
      <vt:lpstr>Clauses of purpose. (Придаточные предложения цели)</vt:lpstr>
      <vt:lpstr>Clauses of purpose. </vt:lpstr>
      <vt:lpstr>Clauses of purpose</vt:lpstr>
      <vt:lpstr>Clauses of result (следствие)</vt:lpstr>
      <vt:lpstr>Clauses of result</vt:lpstr>
      <vt:lpstr>Clauses of result</vt:lpstr>
      <vt:lpstr>Clauses of result</vt:lpstr>
      <vt:lpstr>Clauses of result</vt:lpstr>
      <vt:lpstr>Сlauses of reason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Clauses of purpose. (Придаточные предложения цели)</dc:title>
  <dc:creator>Vitaly</dc:creator>
  <cp:lastModifiedBy>Савинковы</cp:lastModifiedBy>
  <cp:revision>12</cp:revision>
  <dcterms:created xsi:type="dcterms:W3CDTF">2011-03-04T20:07:33Z</dcterms:created>
  <dcterms:modified xsi:type="dcterms:W3CDTF">2017-03-23T16:23:10Z</dcterms:modified>
</cp:coreProperties>
</file>